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1F9345-0A2C-4937-BC48-C14AE136FBF7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623589"/>
          </a:xfrm>
        </p:spPr>
        <p:txBody>
          <a:bodyPr>
            <a:normAutofit/>
          </a:bodyPr>
          <a:lstStyle/>
          <a:p>
            <a:r>
              <a:rPr lang="en-US" dirty="0" err="1" smtClean="0"/>
              <a:t>Aluatul</a:t>
            </a:r>
            <a:r>
              <a:rPr lang="en-US" dirty="0" smtClean="0"/>
              <a:t> </a:t>
            </a:r>
            <a:r>
              <a:rPr lang="en-US" dirty="0" err="1" smtClean="0"/>
              <a:t>foietaj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sz="1600" dirty="0" err="1" smtClean="0"/>
              <a:t>clasa</a:t>
            </a:r>
            <a:r>
              <a:rPr lang="en-US" sz="1600" dirty="0" smtClean="0"/>
              <a:t> a X-a – </a:t>
            </a:r>
            <a:r>
              <a:rPr lang="en-US" sz="1600" dirty="0" err="1" smtClean="0"/>
              <a:t>tehnician</a:t>
            </a:r>
            <a:r>
              <a:rPr lang="en-US" sz="1600" dirty="0" smtClean="0"/>
              <a:t> </a:t>
            </a:r>
            <a:r>
              <a:rPr lang="ro-RO" sz="1600" dirty="0" smtClean="0"/>
              <a:t>î</a:t>
            </a:r>
            <a:r>
              <a:rPr lang="en-US" sz="1600" dirty="0" smtClean="0"/>
              <a:t>n </a:t>
            </a:r>
            <a:r>
              <a:rPr lang="en-US" sz="1600" dirty="0" err="1" smtClean="0"/>
              <a:t>industria</a:t>
            </a:r>
            <a:r>
              <a:rPr lang="en-US" sz="1600" dirty="0" smtClean="0"/>
              <a:t> </a:t>
            </a:r>
            <a:r>
              <a:rPr lang="en-US" sz="1600" dirty="0" err="1" smtClean="0"/>
              <a:t>alimentar</a:t>
            </a:r>
            <a:r>
              <a:rPr lang="ro-RO" sz="1600" dirty="0" smtClean="0"/>
              <a:t>ă</a:t>
            </a:r>
            <a:br>
              <a:rPr lang="ro-RO" sz="1600" dirty="0" smtClean="0"/>
            </a:br>
            <a:r>
              <a:rPr lang="ro-RO" sz="1600" dirty="0" smtClean="0"/>
              <a:t>Modulul III – Spp-cdl </a:t>
            </a:r>
            <a:br>
              <a:rPr lang="ro-RO" sz="1600" dirty="0" smtClean="0"/>
            </a:br>
            <a:r>
              <a:rPr lang="ro-RO" sz="1600" dirty="0" smtClean="0"/>
              <a:t>tehnologia produselor de brutărie și patiserie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Profesor</a:t>
            </a:r>
            <a:r>
              <a:rPr lang="en-US" dirty="0" smtClean="0"/>
              <a:t> Maria Stan</a:t>
            </a:r>
          </a:p>
          <a:p>
            <a:r>
              <a:rPr lang="en-US" dirty="0" err="1" smtClean="0"/>
              <a:t>Liceul</a:t>
            </a:r>
            <a:r>
              <a:rPr lang="en-US" dirty="0" smtClean="0"/>
              <a:t> </a:t>
            </a:r>
            <a:r>
              <a:rPr lang="en-US" dirty="0" err="1" smtClean="0"/>
              <a:t>Tehnologic</a:t>
            </a:r>
            <a:r>
              <a:rPr lang="en-US" dirty="0" smtClean="0"/>
              <a:t>  “</a:t>
            </a:r>
            <a:r>
              <a:rPr lang="en-US" dirty="0" err="1" smtClean="0"/>
              <a:t>Grigore</a:t>
            </a:r>
            <a:r>
              <a:rPr lang="en-US" dirty="0" smtClean="0"/>
              <a:t> </a:t>
            </a:r>
            <a:r>
              <a:rPr lang="en-US" dirty="0" err="1" smtClean="0"/>
              <a:t>Antipa</a:t>
            </a:r>
            <a:r>
              <a:rPr lang="en-US" dirty="0" smtClean="0"/>
              <a:t>” </a:t>
            </a:r>
            <a:r>
              <a:rPr lang="ro-RO" dirty="0" smtClean="0"/>
              <a:t>Bacău</a:t>
            </a:r>
            <a:endParaRPr lang="en-US" dirty="0"/>
          </a:p>
        </p:txBody>
      </p:sp>
      <p:pic>
        <p:nvPicPr>
          <p:cNvPr id="23554" name="Picture 2" descr="Aluat de foietaj facut in casa | JamilaCuisin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838200"/>
            <a:ext cx="50292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pateuri</a:t>
            </a:r>
            <a:endParaRPr lang="en-US" dirty="0"/>
          </a:p>
        </p:txBody>
      </p:sp>
      <p:pic>
        <p:nvPicPr>
          <p:cNvPr id="34818" name="Picture 2" descr="Pateuri cu branza si trigoane din foietaj cu telemea sau branza de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13" r="44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rulouri</a:t>
            </a:r>
            <a:endParaRPr lang="en-US" dirty="0"/>
          </a:p>
        </p:txBody>
      </p:sp>
      <p:pic>
        <p:nvPicPr>
          <p:cNvPr id="36866" name="Picture 2" descr="Rulouri din aluat foietaj umplute cu crema de lamaie - Bunătăți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04" b="17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Minitarte din aluat foietaj</a:t>
            </a:r>
            <a:endParaRPr lang="en-US" dirty="0"/>
          </a:p>
        </p:txBody>
      </p:sp>
      <p:pic>
        <p:nvPicPr>
          <p:cNvPr id="38920" name="Picture 8" descr="Mini tarte din aluat foietaj cu fructe de pădure - un deliciu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597" r="115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Coșulețe aperitiv</a:t>
            </a:r>
            <a:endParaRPr lang="en-US" dirty="0"/>
          </a:p>
        </p:txBody>
      </p:sp>
      <p:pic>
        <p:nvPicPr>
          <p:cNvPr id="37890" name="Picture 2" descr="COSULETE APERITIV DIN FOIETAJ - Rețete Fel de Fe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50" r="55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Aluatul foietaj sau aluatul franțuzesc este aluatul nedospit în compoziția căruia sunt cuprinse un număr redus de componente: făină și grăsime semisolidă (unt, margarină, plantol sau în amestec), obținut printr-o t</a:t>
            </a:r>
            <a:r>
              <a:rPr lang="en-US" dirty="0" smtClean="0"/>
              <a:t>e</a:t>
            </a:r>
            <a:r>
              <a:rPr lang="ro-RO" dirty="0" smtClean="0"/>
              <a:t>hnologie specială prin care se urmărește ca după coacere, aluatul să se desprindă în mai multe foi suprapuse.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foietaj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Frăgezimea realizată prin respectarea fazelor de obținere și calitatea materiilor prime</a:t>
            </a:r>
          </a:p>
          <a:p>
            <a:r>
              <a:rPr lang="ro-RO" dirty="0" smtClean="0"/>
              <a:t>Afânarea aluatului se realizează sub presiunea vaporilor de apă ce se formează în timpul coacerii prin evaporarea apei încorporate în procesul de frământare.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Materiile prime utilizate: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Făină – cu grad de extracție de 30% și un conținut de gluten umed 24 – 32%, gluten bine legat, elastic, deschis la culoare.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Grăsimea – utilizată în aceeași proporție ca făina, cu un conținut normal de umiditate, fără miros străin sau rânced.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Sarea – are rol în îmbunătățirea gustului, fixarea culorii dacă se folosește gălbenușul de ou, mărirea puterii de absorbție a glutenului, influențarea elasticității aluatului.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Oțetul – folosit în cantitate mică, are rol în mărirea vâscozității aluatului.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Apa – asigură formarea aluatului prin procesul de hidratare a făinii și favorizează procesul de afânare și de desprindere în foi.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Condiții pentru asigurarea calității foietajului: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Utilizarea unor materii prime de calitate, care au fost prelucrate primar corespunzător;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Respectarea proporției de făină și grăsime;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Soluția de sare să fie omogenă, sarea fiind complet dizolvată;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Consitența aluatului trebuie să fie potrivită, iar componentele uniform distribuite;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După omogenizare, aluatul va fi cresta și se va lăsa suficient în repaus, acoperit cu un prosop umed;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Consitența grăsimii trebuie să fie aceeași cu a aluatului.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Pentru întinderea aluatului în vederea turării se va folosi foarte puțină făină.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Împachetarea și turarea aluatului se va afce de 4 ori câte 4, cu o pauză de cel puțin 30 minute între turări.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Porționarea aluatului în vederea modelării preparatelor se va face cu un cuțit încălzit direct în flacără.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Pentru coacere preparatele se vor așeza pe tava perfect curată și stropită cu apă.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Coacerea preparatelor din aluat foietaj se realizează la 250-220 grade Celsius în primele 10-15 minute și apoi la 180 grade Celsius.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04801"/>
          <a:ext cx="8001000" cy="626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84836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rgbClr val="0070C0"/>
                          </a:solidFill>
                        </a:rPr>
                        <a:t>Cauze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rgbClr val="00B050"/>
                          </a:solidFill>
                        </a:rPr>
                        <a:t>Remedieri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33581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Aluatul își modifică consistența după combinarea cu grăsimea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Făina nu a fost de calitate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îndepărtat excesul de apă</a:t>
                      </a: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din grăsime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Temperatura din camera de lucru depășeste 20 grade Celsius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Nu se poate remedia.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54018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La primul tur aluatul se rupe, grăsimea nu se repartizează</a:t>
                      </a:r>
                      <a:r>
                        <a:rPr lang="ro-RO" sz="1600" baseline="0" dirty="0" smtClean="0">
                          <a:latin typeface="Arial" pitchFamily="34" charset="0"/>
                          <a:cs typeface="Arial" pitchFamily="34" charset="0"/>
                        </a:rPr>
                        <a:t> uniform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Grăsimea are consistență diferită de a aluatului și nu a fost omogenizată înainte de a se combina cu aluatul.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Se poate doar preveni.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613146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După coacere prezintă aspect turtit, insuficient crescut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S-au folosit materii prime de calitate necorespunzătoare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respectat rețeta.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îndepărtat excesul de făină la turare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asigurat temperatura de coacere de 250 grade Celsius.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Se pot preveni</a:t>
                      </a:r>
                      <a:r>
                        <a:rPr lang="ro-RO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defectele.</a:t>
                      </a:r>
                    </a:p>
                    <a:p>
                      <a:pPr marL="342900" indent="-342900">
                        <a:buNone/>
                      </a:pP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33581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Insuficient</a:t>
                      </a:r>
                      <a:r>
                        <a:rPr lang="ro-RO" sz="1600" baseline="0" dirty="0" smtClean="0">
                          <a:latin typeface="Arial" pitchFamily="34" charset="0"/>
                          <a:cs typeface="Arial" pitchFamily="34" charset="0"/>
                        </a:rPr>
                        <a:t> copt la mijloc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respectat timpul și temperatura de coacere.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asigurat răcirea corespunzătoare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Produsul a fost amabalat înainte de răcire.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Dacă defectul se observă înainte de răcirea completă ,</a:t>
                      </a:r>
                      <a:r>
                        <a:rPr lang="ro-RO" sz="1400" baseline="0" dirty="0" smtClean="0">
                          <a:solidFill>
                            <a:srgbClr val="00B050"/>
                          </a:solidFill>
                        </a:rPr>
                        <a:t> se introduce din nou la copt.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929237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Lasă urme de grăsime pe mână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Făina a avut un gluten slab.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Coacerea în prima fază s-a făcut sub 250 grade Celsius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Tava nu a fost stropită cu apă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Înainte de servire preparatele sunt așezate pe o hârtie care să poată absorbi excesul de grăsime.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Sortimentul preparatelor din foietaj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/>
              <a:t>Preparatele din foietaj sunt produse complexe fiind obținute prin combinarea foietajului crud sau copt cu materii prime sau semipreparate variate.</a:t>
            </a:r>
          </a:p>
          <a:p>
            <a:r>
              <a:rPr lang="ro-RO" dirty="0" smtClean="0"/>
              <a:t>Preparatele din foietaj au valaore nutritivă mare.</a:t>
            </a:r>
          </a:p>
          <a:p>
            <a:r>
              <a:rPr lang="ro-RO" dirty="0" smtClean="0"/>
              <a:t>Se pot folosi umpluturi cu brânză, cu fructe și legume, cremă de vanilie, gem, marmeladă.</a:t>
            </a:r>
          </a:p>
          <a:p>
            <a:r>
              <a:rPr lang="ro-RO" dirty="0" smtClean="0"/>
              <a:t>Se pot modela în forme diferite, acest lucru contribuind la diverificarea gamei de produse din aluat foietaj.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Cornuri din aluat foietaj</a:t>
            </a:r>
            <a:endParaRPr lang="en-US" dirty="0"/>
          </a:p>
        </p:txBody>
      </p:sp>
      <p:pic>
        <p:nvPicPr>
          <p:cNvPr id="7" name="Picture 2" descr="Cornulete foietaj cu sunca si cascaval | Savori Urba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79" r="4279"/>
          <a:stretch>
            <a:fillRect/>
          </a:stretch>
        </p:blipFill>
        <p:spPr bwMode="auto">
          <a:xfrm>
            <a:off x="3505200" y="60960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Sărățele</a:t>
            </a:r>
            <a:endParaRPr lang="en-US" dirty="0"/>
          </a:p>
        </p:txBody>
      </p:sp>
      <p:pic>
        <p:nvPicPr>
          <p:cNvPr id="33794" name="Picture 2" descr="Reteta Saratele din foietaj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694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Aluatul foietaj clasa a X-a – tehnician în industria alimentară Modulul III – Spp-cdl  tehnologia produselor de brutărie și patiserie</vt:lpstr>
      <vt:lpstr>Definiție</vt:lpstr>
      <vt:lpstr>Caracteristicile aluatului foietaj</vt:lpstr>
      <vt:lpstr>Materiile prime utilizate:</vt:lpstr>
      <vt:lpstr>Condiții pentru asigurarea calității foietajului:</vt:lpstr>
      <vt:lpstr>PowerPoint Presentation</vt:lpstr>
      <vt:lpstr>Sortimentul preparatelor din foietaj</vt:lpstr>
      <vt:lpstr>Cornuri din aluat foietaj</vt:lpstr>
      <vt:lpstr>Sărățele</vt:lpstr>
      <vt:lpstr>pateuri</vt:lpstr>
      <vt:lpstr>rulouri</vt:lpstr>
      <vt:lpstr>Minitarte din aluat foietaj</vt:lpstr>
      <vt:lpstr>Coșulețe aperitiv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foietaj</dc:title>
  <dc:creator>User</dc:creator>
  <cp:lastModifiedBy>Admin</cp:lastModifiedBy>
  <cp:revision>12</cp:revision>
  <dcterms:created xsi:type="dcterms:W3CDTF">2020-05-05T14:08:11Z</dcterms:created>
  <dcterms:modified xsi:type="dcterms:W3CDTF">2020-08-13T07:20:09Z</dcterms:modified>
</cp:coreProperties>
</file>